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1"/>
    <p:sldMasterId id="2147483815" r:id="rId2"/>
  </p:sldMasterIdLst>
  <p:notesMasterIdLst>
    <p:notesMasterId r:id="rId33"/>
  </p:notesMasterIdLst>
  <p:sldIdLst>
    <p:sldId id="256" r:id="rId3"/>
    <p:sldId id="257" r:id="rId4"/>
    <p:sldId id="258" r:id="rId5"/>
    <p:sldId id="284" r:id="rId6"/>
    <p:sldId id="259" r:id="rId7"/>
    <p:sldId id="291" r:id="rId8"/>
    <p:sldId id="292" r:id="rId9"/>
    <p:sldId id="260" r:id="rId10"/>
    <p:sldId id="261" r:id="rId11"/>
    <p:sldId id="286" r:id="rId12"/>
    <p:sldId id="262" r:id="rId13"/>
    <p:sldId id="263" r:id="rId14"/>
    <p:sldId id="264" r:id="rId15"/>
    <p:sldId id="265" r:id="rId16"/>
    <p:sldId id="266" r:id="rId17"/>
    <p:sldId id="269" r:id="rId18"/>
    <p:sldId id="271" r:id="rId19"/>
    <p:sldId id="290" r:id="rId20"/>
    <p:sldId id="268" r:id="rId21"/>
    <p:sldId id="270" r:id="rId22"/>
    <p:sldId id="267" r:id="rId23"/>
    <p:sldId id="272" r:id="rId24"/>
    <p:sldId id="273" r:id="rId25"/>
    <p:sldId id="276" r:id="rId26"/>
    <p:sldId id="275" r:id="rId27"/>
    <p:sldId id="277" r:id="rId28"/>
    <p:sldId id="278" r:id="rId29"/>
    <p:sldId id="279" r:id="rId30"/>
    <p:sldId id="280" r:id="rId31"/>
    <p:sldId id="281" r:id="rId3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1980" autoAdjust="0"/>
    <p:restoredTop sz="86406" autoAdjust="0"/>
  </p:normalViewPr>
  <p:slideViewPr>
    <p:cSldViewPr snapToGrid="0" snapToObjects="1">
      <p:cViewPr varScale="1">
        <p:scale>
          <a:sx n="97" d="100"/>
          <a:sy n="97" d="100"/>
        </p:scale>
        <p:origin x="126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FD0D0E-E93B-462C-8374-ED11A2D051B1}" type="datetimeFigureOut">
              <a:rPr kumimoji="1" lang="ja-JP" altLang="en-US" smtClean="0"/>
              <a:t>2016/9/23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B145D1-7BEA-464B-AF36-4BDF341CC4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682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B145D1-7BEA-464B-AF36-4BDF341CC4C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0839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B145D1-7BEA-464B-AF36-4BDF341CC4C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139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C2381-4751-4009-8070-9FDF8C20B84B}" type="datetime1">
              <a:rPr lang="ja-JP" altLang="en-US" smtClean="0"/>
              <a:t>2016/9/23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2755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DCD7C-65E1-48CB-ADB9-DB4A6C9A5BC0}" type="datetime1">
              <a:rPr lang="ja-JP" altLang="en-US" smtClean="0"/>
              <a:t>2016/9/23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13827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243F7-E3DB-47E6-A52C-CFA7BF122765}" type="datetime1">
              <a:rPr lang="ja-JP" altLang="en-US" smtClean="0"/>
              <a:t>2016/9/23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720859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A1624-B3AE-439A-806C-365C663BDE92}" type="datetime1">
              <a:rPr lang="ja-JP" altLang="en-US" smtClean="0"/>
              <a:t>2016/9/23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35292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D7154-CCBC-46D7-8FD2-A270AA0361AC}" type="datetime1">
              <a:rPr lang="ja-JP" altLang="en-US" smtClean="0"/>
              <a:t>2016/9/23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531842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A3A46-DB63-4542-906A-B6F49F24F979}" type="datetime1">
              <a:rPr lang="ja-JP" altLang="en-US" smtClean="0"/>
              <a:t>2016/9/23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270531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454C6-B1BF-4163-8CC8-10D314EF7F56}" type="datetime1">
              <a:rPr lang="ja-JP" altLang="en-US" smtClean="0"/>
              <a:t>2016/9/23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638938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4064-45ED-4F18-96E8-56A282744F5B}" type="datetime1">
              <a:rPr lang="ja-JP" altLang="en-US" smtClean="0"/>
              <a:t>2016/9/23</a:t>
            </a:fld>
            <a:endParaRPr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231436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6C0C4-9A8B-4618-B2B5-02A971698B24}" type="datetime1">
              <a:rPr lang="ja-JP" altLang="en-US" smtClean="0"/>
              <a:t>2016/9/23</a:t>
            </a:fld>
            <a:endParaRPr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97908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01F00-3FF2-46C6-A7D0-764352AF1718}" type="datetime1">
              <a:rPr lang="ja-JP" altLang="en-US" smtClean="0"/>
              <a:t>2016/9/23</a:t>
            </a:fld>
            <a:endParaRPr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98439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868A7-9259-4D2A-B25D-3F04327C6304}" type="datetime1">
              <a:rPr lang="ja-JP" altLang="en-US" smtClean="0"/>
              <a:t>2016/9/23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37994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4E27A-4D3C-4FE7-A9B2-1A588A1F71A9}" type="datetime1">
              <a:rPr lang="ja-JP" altLang="en-US" smtClean="0"/>
              <a:t>2016/9/23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411627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729A0-6B58-474B-B9FB-7EF6793A8A94}" type="datetime1">
              <a:rPr lang="ja-JP" altLang="en-US" smtClean="0"/>
              <a:t>2016/9/23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90029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2893-D808-4205-9175-3B765E0DFA6E}" type="datetime1">
              <a:rPr lang="ja-JP" altLang="en-US" smtClean="0"/>
              <a:t>2016/9/23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960268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BEB7C-5E8D-491C-B34E-E07D523C6973}" type="datetime1">
              <a:rPr lang="ja-JP" altLang="en-US" smtClean="0"/>
              <a:t>2016/9/23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14239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6E316-82CB-42BD-9156-210747583C9A}" type="datetime1">
              <a:rPr lang="ja-JP" altLang="en-US" smtClean="0"/>
              <a:t>2016/9/23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180049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2397A-B03D-40D0-AE80-CF8BC77BEA8E}" type="datetime1">
              <a:rPr lang="ja-JP" altLang="en-US" smtClean="0"/>
              <a:t>2016/9/23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72106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6E5B-202C-4438-93F2-E762EA6FB421}" type="datetime1">
              <a:rPr lang="ja-JP" altLang="en-US" smtClean="0"/>
              <a:t>2016/9/23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857552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83EA9-BBA2-4583-B198-9F23E51FADBA}" type="datetime1">
              <a:rPr lang="ja-JP" altLang="en-US" smtClean="0"/>
              <a:t>2016/9/23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532378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3F4A6-4251-475E-9EBC-3352A28CDE06}" type="datetime1">
              <a:rPr lang="ja-JP" altLang="en-US" smtClean="0"/>
              <a:t>2016/9/23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46339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AD3-A283-431C-8735-1E061B895BF5}" type="datetime1">
              <a:rPr lang="ja-JP" altLang="en-US" smtClean="0"/>
              <a:t>2016/9/23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137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1C0B9-CF9E-4A9F-9E50-1EDE44BFD6CD}" type="datetime1">
              <a:rPr lang="ja-JP" altLang="en-US" smtClean="0"/>
              <a:t>2016/9/23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10935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DC6D7-198F-4D25-920C-6A443F3F3B74}" type="datetime1">
              <a:rPr lang="ja-JP" altLang="en-US" smtClean="0"/>
              <a:t>2016/9/23</a:t>
            </a:fld>
            <a:endParaRPr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70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D911B-0B09-46D5-B4B9-A0448AF5EF74}" type="datetime1">
              <a:rPr lang="ja-JP" altLang="en-US" smtClean="0"/>
              <a:t>2016/9/23</a:t>
            </a:fld>
            <a:endParaRPr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905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626A7-2B1D-4E1C-8256-479F8FB66FD1}" type="datetime1">
              <a:rPr lang="ja-JP" altLang="en-US" smtClean="0"/>
              <a:t>2016/9/23</a:t>
            </a:fld>
            <a:endParaRPr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77785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DBAF7-FFFF-48B2-BB83-C0B690262808}" type="datetime1">
              <a:rPr lang="ja-JP" altLang="en-US" smtClean="0"/>
              <a:t>2016/9/23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9231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5680-DC43-4EC8-972B-8A957A82AA0C}" type="datetime1">
              <a:rPr lang="ja-JP" altLang="en-US" smtClean="0"/>
              <a:t>2016/9/23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08803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FAF0731-16BD-443D-B425-330FB6406E7A}" type="datetime1">
              <a:rPr lang="ja-JP" altLang="en-US" smtClean="0"/>
              <a:t>2016/9/23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9113B-C4B6-7047-A281-9B588062354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99280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F8BC4-1A8D-4FBF-ACA8-A45AD400591D}" type="datetime1">
              <a:rPr lang="ja-JP" altLang="en-US" smtClean="0"/>
              <a:t>2016/9/23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3B9113B-C4B6-7047-A281-9B588062354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88551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  <p:sldLayoutId id="2147483827" r:id="rId12"/>
    <p:sldLayoutId id="2147483828" r:id="rId13"/>
    <p:sldLayoutId id="2147483829" r:id="rId14"/>
    <p:sldLayoutId id="2147483830" r:id="rId15"/>
    <p:sldLayoutId id="2147483831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  <a:alpha val="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職場に活かす</a:t>
            </a:r>
            <a:r>
              <a:rPr lang="en-US" altLang="ja-JP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en-US" altLang="ja-JP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ja-JP" altLang="en-US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メンタルヘルス</a:t>
            </a:r>
            <a:endParaRPr lang="ja-JP" altLang="en-US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NPO</a:t>
            </a:r>
            <a:r>
              <a:rPr lang="ja-JP" altLang="en-US" dirty="0" smtClean="0"/>
              <a:t>法人　メンタルヘルスケア</a:t>
            </a:r>
            <a:endParaRPr lang="en-US" altLang="ja-JP" dirty="0" smtClean="0"/>
          </a:p>
          <a:p>
            <a:r>
              <a:rPr lang="ja-JP" altLang="en-US" dirty="0" smtClean="0"/>
              <a:t>サポート協会</a:t>
            </a:r>
            <a:endParaRPr lang="en-US" altLang="ja-JP" dirty="0" smtClean="0"/>
          </a:p>
          <a:p>
            <a:r>
              <a:rPr lang="ja-JP" altLang="en-US" dirty="0" smtClean="0"/>
              <a:t>講師：栃木さおり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本日の講義の流れ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71604" y="1284919"/>
            <a:ext cx="7776927" cy="3880773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ja-JP" altLang="en-US" sz="2800" dirty="0" smtClean="0"/>
              <a:t>数字でみるメンタルヘルスと組織のリスク</a:t>
            </a:r>
            <a:endParaRPr lang="en-US" altLang="ja-JP" sz="2800" dirty="0" smtClean="0"/>
          </a:p>
          <a:p>
            <a:r>
              <a:rPr lang="ja-JP" altLang="en-US" sz="2800" dirty="0" smtClean="0"/>
              <a:t>早期発見の仕方</a:t>
            </a:r>
            <a:endParaRPr lang="en-US" altLang="ja-JP" sz="2800" dirty="0" smtClean="0"/>
          </a:p>
          <a:p>
            <a:r>
              <a:rPr lang="ja-JP" altLang="en-US" sz="2800" dirty="0" smtClean="0"/>
              <a:t>相談時の対応</a:t>
            </a:r>
            <a:endParaRPr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10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早期発見の仕方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58024" y="1991960"/>
            <a:ext cx="3090672" cy="576262"/>
          </a:xfrm>
        </p:spPr>
        <p:txBody>
          <a:bodyPr/>
          <a:lstStyle/>
          <a:p>
            <a:r>
              <a:rPr lang="ja-JP" altLang="en-US" sz="2800" dirty="0" smtClean="0"/>
              <a:t>身体のかぜ</a:t>
            </a:r>
            <a:endParaRPr lang="ja-JP" altLang="en-US" sz="2800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58024" y="2629783"/>
            <a:ext cx="4040188" cy="799217"/>
          </a:xfrm>
        </p:spPr>
        <p:txBody>
          <a:bodyPr/>
          <a:lstStyle/>
          <a:p>
            <a:r>
              <a:rPr lang="ja-JP" altLang="en-US" dirty="0" smtClean="0"/>
              <a:t>薬</a:t>
            </a:r>
            <a:r>
              <a:rPr lang="en-US" altLang="ja-JP" dirty="0" smtClean="0"/>
              <a:t>→</a:t>
            </a:r>
            <a:r>
              <a:rPr lang="ja-JP" altLang="en-US" dirty="0" smtClean="0"/>
              <a:t>病院</a:t>
            </a:r>
            <a:r>
              <a:rPr lang="en-US" altLang="ja-JP" dirty="0" smtClean="0"/>
              <a:t>→</a:t>
            </a:r>
            <a:r>
              <a:rPr lang="ja-JP" altLang="en-US" dirty="0" smtClean="0"/>
              <a:t>治療</a:t>
            </a:r>
            <a:r>
              <a:rPr lang="en-US" altLang="ja-JP" dirty="0" smtClean="0"/>
              <a:t>→</a:t>
            </a:r>
            <a:r>
              <a:rPr lang="ja-JP" altLang="en-US" dirty="0" smtClean="0"/>
              <a:t>完治</a:t>
            </a:r>
            <a:endParaRPr lang="en-US" altLang="ja-JP" dirty="0" smtClean="0"/>
          </a:p>
          <a:p>
            <a:r>
              <a:rPr lang="ja-JP" altLang="en-US" dirty="0" smtClean="0"/>
              <a:t>放っておく</a:t>
            </a:r>
            <a:r>
              <a:rPr lang="en-US" altLang="ja-JP" dirty="0" smtClean="0"/>
              <a:t>→</a:t>
            </a:r>
            <a:r>
              <a:rPr lang="ja-JP" altLang="en-US" dirty="0" smtClean="0"/>
              <a:t>肺炎</a:t>
            </a:r>
            <a:r>
              <a:rPr lang="en-US" altLang="ja-JP" dirty="0" smtClean="0"/>
              <a:t>→</a:t>
            </a:r>
            <a:r>
              <a:rPr lang="ja-JP" altLang="en-US" dirty="0" smtClean="0"/>
              <a:t>死</a:t>
            </a:r>
            <a:endParaRPr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393962" y="1991960"/>
            <a:ext cx="3090672" cy="576262"/>
          </a:xfrm>
        </p:spPr>
        <p:txBody>
          <a:bodyPr/>
          <a:lstStyle/>
          <a:p>
            <a:r>
              <a:rPr lang="ja-JP" altLang="en-US" sz="2800" dirty="0" smtClean="0"/>
              <a:t>心のかぜ</a:t>
            </a:r>
            <a:endParaRPr lang="ja-JP" altLang="en-US" sz="2800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67464" y="2629783"/>
            <a:ext cx="5476536" cy="1830510"/>
          </a:xfrm>
        </p:spPr>
        <p:txBody>
          <a:bodyPr/>
          <a:lstStyle/>
          <a:p>
            <a:r>
              <a:rPr lang="ja-JP" altLang="en-US" dirty="0" smtClean="0"/>
              <a:t>ケア</a:t>
            </a:r>
            <a:r>
              <a:rPr lang="en-US" altLang="ja-JP" dirty="0" smtClean="0"/>
              <a:t>→</a:t>
            </a:r>
            <a:r>
              <a:rPr lang="ja-JP" altLang="en-US" dirty="0" smtClean="0"/>
              <a:t>治療</a:t>
            </a:r>
            <a:r>
              <a:rPr lang="en-US" altLang="ja-JP" dirty="0" smtClean="0"/>
              <a:t>→</a:t>
            </a:r>
            <a:r>
              <a:rPr lang="ja-JP" altLang="en-US" dirty="0" smtClean="0"/>
              <a:t>回復</a:t>
            </a:r>
            <a:endParaRPr lang="en-US" altLang="ja-JP" dirty="0" smtClean="0"/>
          </a:p>
          <a:p>
            <a:r>
              <a:rPr lang="ja-JP" altLang="en-US" dirty="0" smtClean="0"/>
              <a:t>放っておく</a:t>
            </a:r>
            <a:r>
              <a:rPr lang="en-US" altLang="ja-JP" dirty="0" smtClean="0"/>
              <a:t>→</a:t>
            </a:r>
            <a:r>
              <a:rPr lang="ja-JP" altLang="en-US" dirty="0" smtClean="0"/>
              <a:t>自己否定感</a:t>
            </a:r>
            <a:r>
              <a:rPr lang="en-US" altLang="ja-JP" dirty="0" smtClean="0"/>
              <a:t>→</a:t>
            </a:r>
            <a:r>
              <a:rPr lang="ja-JP" altLang="en-US" dirty="0" smtClean="0"/>
              <a:t>自死</a:t>
            </a:r>
            <a:endParaRPr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774461" y="4005385"/>
            <a:ext cx="35950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①</a:t>
            </a:r>
            <a:r>
              <a:rPr kumimoji="1" lang="ja-JP" altLang="en-US" dirty="0" smtClean="0"/>
              <a:t>経緯が類似</a:t>
            </a:r>
            <a:endParaRPr kumimoji="1" lang="en-US" altLang="ja-JP" dirty="0" smtClean="0"/>
          </a:p>
          <a:p>
            <a:r>
              <a:rPr lang="en-US" altLang="ja-JP" dirty="0" smtClean="0"/>
              <a:t>②</a:t>
            </a:r>
            <a:r>
              <a:rPr lang="ja-JP" altLang="en-US" dirty="0" smtClean="0"/>
              <a:t>再発する</a:t>
            </a:r>
            <a:endParaRPr lang="en-US" altLang="ja-JP" dirty="0" smtClean="0"/>
          </a:p>
          <a:p>
            <a:r>
              <a:rPr kumimoji="1" lang="en-US" altLang="ja-JP" dirty="0" smtClean="0"/>
              <a:t>③</a:t>
            </a:r>
            <a:r>
              <a:rPr kumimoji="1" lang="ja-JP" altLang="en-US" dirty="0" smtClean="0"/>
              <a:t>誰でもひく</a:t>
            </a:r>
            <a:endParaRPr kumimoji="1" lang="en-US" altLang="ja-JP" dirty="0" smtClean="0"/>
          </a:p>
          <a:p>
            <a:r>
              <a:rPr lang="en-US" altLang="ja-JP" dirty="0" smtClean="0"/>
              <a:t>④</a:t>
            </a:r>
            <a:r>
              <a:rPr lang="ja-JP" altLang="en-US" dirty="0" smtClean="0"/>
              <a:t>うつる</a:t>
            </a:r>
            <a:endParaRPr lang="en-US" altLang="ja-JP" dirty="0" smtClean="0"/>
          </a:p>
          <a:p>
            <a:r>
              <a:rPr kumimoji="1" lang="en-US" altLang="ja-JP" dirty="0" smtClean="0"/>
              <a:t>⑤</a:t>
            </a:r>
            <a:r>
              <a:rPr kumimoji="1" lang="ja-JP" altLang="en-US" dirty="0" smtClean="0"/>
              <a:t>予防できる</a:t>
            </a:r>
            <a:endParaRPr kumimoji="1" lang="ja-JP" altLang="en-US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11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ja-JP" altLang="en-US" dirty="0" smtClean="0"/>
              <a:t>心の病気かも</a:t>
            </a:r>
            <a:r>
              <a:rPr lang="en-US" altLang="ja-JP" dirty="0" smtClean="0"/>
              <a:t>…</a:t>
            </a:r>
            <a:br>
              <a:rPr lang="en-US" altLang="ja-JP" dirty="0" smtClean="0"/>
            </a:br>
            <a:r>
              <a:rPr lang="ja-JP" altLang="en-US" dirty="0" smtClean="0"/>
              <a:t>　　　では遅い！</a:t>
            </a:r>
            <a:endParaRPr lang="ja-JP" altLang="en-US" dirty="0"/>
          </a:p>
        </p:txBody>
      </p:sp>
      <p:sp>
        <p:nvSpPr>
          <p:cNvPr id="8" name="サブタイトル 7"/>
          <p:cNvSpPr>
            <a:spLocks noGrp="1"/>
          </p:cNvSpPr>
          <p:nvPr>
            <p:ph type="subTitle" idx="1"/>
          </p:nvPr>
        </p:nvSpPr>
        <p:spPr>
          <a:xfrm>
            <a:off x="1130595" y="4177582"/>
            <a:ext cx="5826719" cy="1096899"/>
          </a:xfrm>
        </p:spPr>
        <p:txBody>
          <a:bodyPr/>
          <a:lstStyle/>
          <a:p>
            <a:r>
              <a:rPr lang="ja-JP" altLang="en-US" dirty="0" smtClean="0"/>
              <a:t>サインを早めにキャッチする</a:t>
            </a:r>
            <a:endParaRPr lang="en-US" altLang="ja-JP" dirty="0" smtClean="0"/>
          </a:p>
          <a:p>
            <a:r>
              <a:rPr lang="ja-JP" altLang="en-US" dirty="0" smtClean="0"/>
              <a:t>サインはどうやって表れるか知る</a:t>
            </a:r>
            <a:endParaRPr lang="en-US" altLang="ja-JP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924282" y="1214672"/>
            <a:ext cx="587912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メンタルヘルス不調者のサイン</a:t>
            </a:r>
            <a:endParaRPr kumimoji="1" lang="ja-JP" altLang="en-US" sz="32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12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247460" y="567796"/>
            <a:ext cx="6347713" cy="1320800"/>
          </a:xfrm>
        </p:spPr>
        <p:txBody>
          <a:bodyPr/>
          <a:lstStyle/>
          <a:p>
            <a:r>
              <a:rPr lang="ja-JP" altLang="en-US" dirty="0" smtClean="0"/>
              <a:t>サイン</a:t>
            </a:r>
            <a:r>
              <a:rPr lang="en-US" altLang="ja-JP" dirty="0" smtClean="0"/>
              <a:t>①</a:t>
            </a:r>
            <a:r>
              <a:rPr lang="ja-JP" altLang="en-US" dirty="0" smtClean="0"/>
              <a:t>　身体のサイン</a:t>
            </a:r>
            <a:endParaRPr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>
          <a:xfrm>
            <a:off x="247460" y="2045692"/>
            <a:ext cx="3090672" cy="576262"/>
          </a:xfrm>
        </p:spPr>
        <p:txBody>
          <a:bodyPr/>
          <a:lstStyle/>
          <a:p>
            <a:r>
              <a:rPr lang="ja-JP" altLang="en-US" sz="2800" dirty="0" smtClean="0"/>
              <a:t>心気症</a:t>
            </a:r>
            <a:endParaRPr lang="ja-JP" altLang="en-US" sz="2800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half" idx="2"/>
          </p:nvPr>
        </p:nvSpPr>
        <p:spPr>
          <a:xfrm>
            <a:off x="330644" y="2737245"/>
            <a:ext cx="3299796" cy="3304117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病院へ行っても異常は見当たらない症状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頭痛／腹痛／動悸／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めまい／吐き気／下痢／便秘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ひどい肩こり／ひどい腰痛</a:t>
            </a:r>
            <a:endParaRPr lang="en-US" altLang="ja-JP" dirty="0" smtClean="0"/>
          </a:p>
          <a:p>
            <a:pPr>
              <a:buNone/>
            </a:pPr>
            <a:endParaRPr lang="ja-JP" altLang="en-US" dirty="0"/>
          </a:p>
        </p:txBody>
      </p:sp>
      <p:sp>
        <p:nvSpPr>
          <p:cNvPr id="7" name="テキスト プレースホルダ 6"/>
          <p:cNvSpPr>
            <a:spLocks noGrp="1"/>
          </p:cNvSpPr>
          <p:nvPr>
            <p:ph type="body" sz="quarter" idx="3"/>
          </p:nvPr>
        </p:nvSpPr>
        <p:spPr>
          <a:xfrm>
            <a:off x="3866640" y="2024790"/>
            <a:ext cx="3090672" cy="576262"/>
          </a:xfrm>
        </p:spPr>
        <p:txBody>
          <a:bodyPr/>
          <a:lstStyle/>
          <a:p>
            <a:r>
              <a:rPr lang="ja-JP" altLang="en-US" sz="2800" dirty="0" smtClean="0"/>
              <a:t>心身症</a:t>
            </a:r>
            <a:endParaRPr lang="ja-JP" altLang="en-US" sz="2800" dirty="0"/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器質的な異常を伴う目に見える疾病</a:t>
            </a:r>
            <a:endParaRPr lang="en-US" altLang="ja-JP" dirty="0" smtClean="0"/>
          </a:p>
          <a:p>
            <a:r>
              <a:rPr lang="ja-JP" altLang="en-US" dirty="0" smtClean="0"/>
              <a:t>治療が施される</a:t>
            </a:r>
            <a:endParaRPr lang="en-US" altLang="ja-JP" dirty="0" smtClean="0"/>
          </a:p>
          <a:p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胃潰瘍／過敏性腸症候群／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高血圧／風邪／気管支炎／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じんましん／月経不順</a:t>
            </a:r>
            <a:endParaRPr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13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>
          <a:xfrm>
            <a:off x="247460" y="608403"/>
            <a:ext cx="6347713" cy="1320800"/>
          </a:xfrm>
        </p:spPr>
        <p:txBody>
          <a:bodyPr/>
          <a:lstStyle/>
          <a:p>
            <a:r>
              <a:rPr lang="ja-JP" altLang="en-US" dirty="0" smtClean="0"/>
              <a:t>サイン</a:t>
            </a:r>
            <a:r>
              <a:rPr lang="en-US" altLang="ja-JP" dirty="0" smtClean="0"/>
              <a:t>②</a:t>
            </a:r>
            <a:r>
              <a:rPr lang="ja-JP" altLang="en-US" dirty="0" smtClean="0"/>
              <a:t>　行動面のサイン</a:t>
            </a:r>
            <a:endParaRPr lang="ja-JP" altLang="en-US" dirty="0"/>
          </a:p>
        </p:txBody>
      </p:sp>
      <p:sp>
        <p:nvSpPr>
          <p:cNvPr id="8" name="コンテンツ プレースホルダ 7"/>
          <p:cNvSpPr>
            <a:spLocks noGrp="1"/>
          </p:cNvSpPr>
          <p:nvPr>
            <p:ph idx="1"/>
          </p:nvPr>
        </p:nvSpPr>
        <p:spPr>
          <a:xfrm>
            <a:off x="247460" y="1378642"/>
            <a:ext cx="3962401" cy="388077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ja-JP" altLang="en-US" dirty="0" smtClean="0"/>
              <a:t>欠勤／遅刻／早退／</a:t>
            </a:r>
            <a:endParaRPr lang="en-US" altLang="ja-JP" dirty="0" smtClean="0"/>
          </a:p>
          <a:p>
            <a:pPr>
              <a:spcBef>
                <a:spcPts val="0"/>
              </a:spcBef>
              <a:buNone/>
            </a:pPr>
            <a:r>
              <a:rPr lang="ja-JP" altLang="en-US" dirty="0" smtClean="0"/>
              <a:t>　有給消化が多くなる</a:t>
            </a:r>
            <a:endParaRPr lang="en-US" altLang="ja-JP" dirty="0" smtClean="0"/>
          </a:p>
          <a:p>
            <a:r>
              <a:rPr lang="ja-JP" altLang="en-US" dirty="0" smtClean="0"/>
              <a:t>集中力、能率低下</a:t>
            </a:r>
            <a:endParaRPr lang="en-US" altLang="ja-JP" dirty="0" smtClean="0"/>
          </a:p>
          <a:p>
            <a:r>
              <a:rPr lang="ja-JP" altLang="en-US" dirty="0" smtClean="0"/>
              <a:t>ミス、トラブル増加</a:t>
            </a:r>
            <a:endParaRPr lang="en-US" altLang="ja-JP" dirty="0" smtClean="0"/>
          </a:p>
          <a:p>
            <a:r>
              <a:rPr lang="ja-JP" altLang="en-US" dirty="0" smtClean="0"/>
              <a:t>協調性低下</a:t>
            </a:r>
            <a:endParaRPr lang="en-US" altLang="ja-JP" dirty="0" smtClean="0"/>
          </a:p>
          <a:p>
            <a:r>
              <a:rPr lang="ja-JP" altLang="en-US" dirty="0" smtClean="0"/>
              <a:t>容姿の変化</a:t>
            </a:r>
            <a:endParaRPr lang="en-US" altLang="ja-JP" dirty="0" smtClean="0"/>
          </a:p>
          <a:p>
            <a:r>
              <a:rPr lang="ja-JP" altLang="en-US" dirty="0" smtClean="0"/>
              <a:t>責任感に乏しくなる</a:t>
            </a:r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half" idx="4294967295"/>
          </p:nvPr>
        </p:nvSpPr>
        <p:spPr>
          <a:xfrm>
            <a:off x="3856776" y="1378642"/>
            <a:ext cx="4038600" cy="4525963"/>
          </a:xfrm>
        </p:spPr>
        <p:txBody>
          <a:bodyPr/>
          <a:lstStyle/>
          <a:p>
            <a:r>
              <a:rPr lang="ja-JP" altLang="en-US" dirty="0" smtClean="0"/>
              <a:t>退職願を突然提出</a:t>
            </a:r>
            <a:endParaRPr lang="en-US" altLang="ja-JP" dirty="0" smtClean="0"/>
          </a:p>
          <a:p>
            <a:r>
              <a:rPr lang="ja-JP" altLang="en-US" dirty="0" smtClean="0"/>
              <a:t>相談内容が不明</a:t>
            </a:r>
            <a:endParaRPr lang="en-US" altLang="ja-JP" dirty="0" smtClean="0"/>
          </a:p>
          <a:p>
            <a:r>
              <a:rPr lang="ja-JP" altLang="en-US" dirty="0" smtClean="0"/>
              <a:t>生活、睡眠の乱れ</a:t>
            </a:r>
            <a:endParaRPr lang="en-US" altLang="ja-JP" dirty="0" smtClean="0"/>
          </a:p>
          <a:p>
            <a:r>
              <a:rPr lang="ja-JP" altLang="en-US" dirty="0" smtClean="0"/>
              <a:t>暴力的になる</a:t>
            </a:r>
            <a:endParaRPr lang="en-US" altLang="ja-JP" dirty="0" smtClean="0"/>
          </a:p>
          <a:p>
            <a:r>
              <a:rPr lang="ja-JP" altLang="en-US" dirty="0" smtClean="0"/>
              <a:t>アルコール、ギャンブル等に依存しがちになる</a:t>
            </a:r>
            <a:endParaRPr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14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3674" y="609600"/>
            <a:ext cx="6347713" cy="1320800"/>
          </a:xfrm>
        </p:spPr>
        <p:txBody>
          <a:bodyPr/>
          <a:lstStyle/>
          <a:p>
            <a:r>
              <a:rPr lang="ja-JP" altLang="en-US" dirty="0" smtClean="0"/>
              <a:t>サイン</a:t>
            </a:r>
            <a:r>
              <a:rPr lang="en-US" altLang="ja-JP" dirty="0" smtClean="0"/>
              <a:t>③</a:t>
            </a:r>
            <a:r>
              <a:rPr lang="ja-JP" altLang="en-US" dirty="0" smtClean="0"/>
              <a:t>　精神面のサイン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3674" y="1270000"/>
            <a:ext cx="6347714" cy="3880773"/>
          </a:xfrm>
        </p:spPr>
        <p:txBody>
          <a:bodyPr/>
          <a:lstStyle/>
          <a:p>
            <a:r>
              <a:rPr lang="ja-JP" altLang="en-US" dirty="0" smtClean="0"/>
              <a:t>情緒が不安定</a:t>
            </a:r>
            <a:endParaRPr lang="en-US" altLang="ja-JP" dirty="0" smtClean="0"/>
          </a:p>
          <a:p>
            <a:pPr>
              <a:buNone/>
            </a:pPr>
            <a:r>
              <a:rPr lang="ja-JP" altLang="ja-JP" dirty="0" smtClean="0"/>
              <a:t>　</a:t>
            </a:r>
            <a:r>
              <a:rPr lang="ja-JP" altLang="en-US" dirty="0" smtClean="0"/>
              <a:t>怒りやすい／ヒステリック／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考え込む／独り言／後ろ向き発言ばかり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ja-JP" altLang="ja-JP" dirty="0" smtClean="0"/>
              <a:t>　</a:t>
            </a:r>
            <a:r>
              <a:rPr lang="en-US" altLang="ja-JP" dirty="0" smtClean="0"/>
              <a:t> </a:t>
            </a:r>
            <a:r>
              <a:rPr lang="ja-JP" altLang="en-US" dirty="0" smtClean="0"/>
              <a:t>性格の変化</a:t>
            </a:r>
            <a:endParaRPr lang="en-US" altLang="ja-JP" dirty="0" smtClean="0"/>
          </a:p>
          <a:p>
            <a:pPr>
              <a:buNone/>
            </a:pPr>
            <a:r>
              <a:rPr lang="ja-JP" altLang="ja-JP" dirty="0" smtClean="0"/>
              <a:t>　</a:t>
            </a:r>
            <a:r>
              <a:rPr lang="ja-JP" altLang="en-US" dirty="0" smtClean="0"/>
              <a:t>無気力／無感情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lang="en-US" altLang="ja-JP" dirty="0"/>
          </a:p>
          <a:p>
            <a:pPr>
              <a:buNone/>
            </a:pP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15</a:t>
            </a:fld>
            <a:endParaRPr lang="ja-JP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/>
          <p:cNvSpPr>
            <a:spLocks noGrp="1"/>
          </p:cNvSpPr>
          <p:nvPr>
            <p:ph type="title" idx="4294967295"/>
          </p:nvPr>
        </p:nvSpPr>
        <p:spPr>
          <a:xfrm>
            <a:off x="253497" y="564349"/>
            <a:ext cx="8229600" cy="1143000"/>
          </a:xfrm>
        </p:spPr>
        <p:txBody>
          <a:bodyPr/>
          <a:lstStyle/>
          <a:p>
            <a:r>
              <a:rPr lang="ja-JP" altLang="en-US" dirty="0" smtClean="0"/>
              <a:t>精神的サインまできていたら</a:t>
            </a:r>
            <a:r>
              <a:rPr lang="en-US" altLang="ja-JP" dirty="0" smtClean="0"/>
              <a:t>…</a:t>
            </a:r>
            <a:endParaRPr lang="ja-JP" altLang="en-US" dirty="0"/>
          </a:p>
        </p:txBody>
      </p:sp>
      <p:sp>
        <p:nvSpPr>
          <p:cNvPr id="10" name="コンテンツ プレースホルダ 9"/>
          <p:cNvSpPr>
            <a:spLocks noGrp="1"/>
          </p:cNvSpPr>
          <p:nvPr>
            <p:ph idx="4294967295"/>
          </p:nvPr>
        </p:nvSpPr>
        <p:spPr>
          <a:xfrm>
            <a:off x="253497" y="1723193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ja-JP" altLang="en-US" dirty="0" smtClean="0"/>
              <a:t>組織は治療の場ではありません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組織は　</a:t>
            </a:r>
            <a:r>
              <a:rPr lang="ja-JP" altLang="en-US" sz="4400" dirty="0" smtClean="0">
                <a:solidFill>
                  <a:schemeClr val="accent4"/>
                </a:solidFill>
              </a:rPr>
              <a:t>診断</a:t>
            </a:r>
            <a:r>
              <a:rPr lang="ja-JP" altLang="en-US" dirty="0" smtClean="0"/>
              <a:t>ではなく</a:t>
            </a:r>
            <a:endParaRPr lang="en-US" altLang="ja-JP" dirty="0" smtClean="0"/>
          </a:p>
          <a:p>
            <a:pPr>
              <a:buNone/>
            </a:pPr>
            <a:r>
              <a:rPr lang="ja-JP" altLang="en-US" sz="5400" dirty="0" smtClean="0"/>
              <a:t>　　　</a:t>
            </a:r>
            <a:r>
              <a:rPr lang="ja-JP" altLang="en-US" sz="5400" dirty="0" smtClean="0">
                <a:solidFill>
                  <a:schemeClr val="accent4"/>
                </a:solidFill>
              </a:rPr>
              <a:t>判断を</a:t>
            </a:r>
            <a:endParaRPr lang="en-US" altLang="ja-JP" sz="54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ja-JP" altLang="ja-JP" sz="5400" dirty="0" smtClean="0"/>
              <a:t>　</a:t>
            </a:r>
            <a:r>
              <a:rPr lang="ja-JP" altLang="en-US" sz="5400" dirty="0" smtClean="0"/>
              <a:t>　　　</a:t>
            </a:r>
            <a:r>
              <a:rPr lang="ja-JP" altLang="en-US" sz="5400" dirty="0" smtClean="0">
                <a:solidFill>
                  <a:schemeClr val="accent4"/>
                </a:solidFill>
              </a:rPr>
              <a:t>する場所です</a:t>
            </a:r>
            <a:endParaRPr lang="ja-JP" altLang="en-US" sz="5400" dirty="0">
              <a:solidFill>
                <a:schemeClr val="accent4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16</a:t>
            </a:fld>
            <a:endParaRPr lang="ja-JP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6035222" cy="1646302"/>
          </a:xfrm>
        </p:spPr>
        <p:txBody>
          <a:bodyPr/>
          <a:lstStyle/>
          <a:p>
            <a:r>
              <a:rPr lang="ja-JP" altLang="en-US" dirty="0" smtClean="0"/>
              <a:t>まずは耳を傾けること</a:t>
            </a:r>
            <a:endParaRPr lang="ja-JP" altLang="en-US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765017" y="543750"/>
            <a:ext cx="6400800" cy="1113692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サインの受け取り違い、</a:t>
            </a:r>
            <a:endParaRPr lang="en-US" altLang="ja-JP" dirty="0" smtClean="0"/>
          </a:p>
          <a:p>
            <a:r>
              <a:rPr lang="ja-JP" altLang="en-US" dirty="0" smtClean="0"/>
              <a:t>判断違いをしないために</a:t>
            </a:r>
            <a:endParaRPr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17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本日の講義の流れ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5566" y="1270000"/>
            <a:ext cx="7620001" cy="3880773"/>
          </a:xfrm>
        </p:spPr>
        <p:txBody>
          <a:bodyPr>
            <a:normAutofit/>
          </a:bodyPr>
          <a:lstStyle/>
          <a:p>
            <a:r>
              <a:rPr lang="ja-JP" altLang="en-US" sz="2800" dirty="0" smtClean="0"/>
              <a:t>数字でみるメンタルヘルスと組織のリスク</a:t>
            </a:r>
            <a:endParaRPr lang="en-US" altLang="ja-JP" sz="2800" dirty="0" smtClean="0"/>
          </a:p>
          <a:p>
            <a:r>
              <a:rPr lang="ja-JP" altLang="en-US" sz="2800" dirty="0" smtClean="0"/>
              <a:t>早期発見の仕方</a:t>
            </a:r>
            <a:endParaRPr lang="en-US" altLang="ja-JP" sz="2800" dirty="0" smtClean="0"/>
          </a:p>
          <a:p>
            <a:r>
              <a:rPr lang="ja-JP" altLang="en-US" sz="2800" dirty="0" smtClean="0"/>
              <a:t>相談時の対応</a:t>
            </a:r>
            <a:endParaRPr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18</a:t>
            </a:fld>
            <a:endParaRPr lang="ja-JP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247460" y="594511"/>
            <a:ext cx="6347713" cy="1320800"/>
          </a:xfrm>
        </p:spPr>
        <p:txBody>
          <a:bodyPr/>
          <a:lstStyle/>
          <a:p>
            <a:r>
              <a:rPr lang="ja-JP" altLang="en-US" dirty="0" smtClean="0"/>
              <a:t>日ごろから実践したい声がけ</a:t>
            </a:r>
            <a:endParaRPr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>
          <a:xfrm>
            <a:off x="247460" y="1653596"/>
            <a:ext cx="6347714" cy="3880773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ja-JP" altLang="en-US" dirty="0" smtClean="0"/>
              <a:t>「何か困ったことがあれば話を聴くから、</a:t>
            </a:r>
            <a:endParaRPr lang="en-US" altLang="ja-JP" dirty="0" smtClean="0"/>
          </a:p>
          <a:p>
            <a:pPr>
              <a:spcBef>
                <a:spcPts val="0"/>
              </a:spcBef>
              <a:buNone/>
            </a:pPr>
            <a:r>
              <a:rPr lang="ja-JP" altLang="en-US" dirty="0" smtClean="0"/>
              <a:t>　　いつでも声かけて」</a:t>
            </a:r>
            <a:endParaRPr lang="en-US" altLang="ja-JP" dirty="0" smtClean="0"/>
          </a:p>
          <a:p>
            <a:pPr>
              <a:spcBef>
                <a:spcPts val="0"/>
              </a:spcBef>
            </a:pPr>
            <a:r>
              <a:rPr lang="ja-JP" altLang="en-US" dirty="0" smtClean="0"/>
              <a:t>「最近疲れてるように見えるけど、言いたいことがあっ　　</a:t>
            </a:r>
            <a:endParaRPr lang="en-US" altLang="ja-JP" dirty="0" smtClean="0"/>
          </a:p>
          <a:p>
            <a:pPr marL="0" indent="0">
              <a:spcBef>
                <a:spcPts val="0"/>
              </a:spcBef>
              <a:buNone/>
            </a:pPr>
            <a:r>
              <a:rPr lang="ja-JP" altLang="en-US" dirty="0" smtClean="0"/>
              <a:t>　　たら時間とるよ」</a:t>
            </a:r>
            <a:endParaRPr lang="en-US" altLang="ja-JP" dirty="0" smtClean="0"/>
          </a:p>
          <a:p>
            <a:r>
              <a:rPr lang="ja-JP" altLang="en-US" dirty="0" smtClean="0"/>
              <a:t>「昼間眠そうだけど、よく眠れてる？」</a:t>
            </a:r>
            <a:endParaRPr lang="en-US" altLang="ja-JP" dirty="0" smtClean="0"/>
          </a:p>
          <a:p>
            <a:r>
              <a:rPr lang="ja-JP" altLang="en-US" dirty="0" smtClean="0"/>
              <a:t>「最近趣味の</a:t>
            </a:r>
            <a:r>
              <a:rPr lang="en-US" altLang="ja-JP" dirty="0" smtClean="0"/>
              <a:t>○○</a:t>
            </a:r>
            <a:r>
              <a:rPr lang="ja-JP" altLang="en-US" dirty="0" smtClean="0"/>
              <a:t>はどんな調子？」</a:t>
            </a:r>
            <a:endParaRPr lang="en-US" altLang="ja-JP" dirty="0" smtClean="0"/>
          </a:p>
          <a:p>
            <a:r>
              <a:rPr lang="ja-JP" altLang="en-US" dirty="0" smtClean="0"/>
              <a:t>「最近食欲はある？」</a:t>
            </a:r>
            <a:endParaRPr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19</a:t>
            </a:fld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本日の講義の流れ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56514" y="1270000"/>
            <a:ext cx="7674322" cy="3880773"/>
          </a:xfrm>
        </p:spPr>
        <p:txBody>
          <a:bodyPr>
            <a:normAutofit/>
          </a:bodyPr>
          <a:lstStyle/>
          <a:p>
            <a:r>
              <a:rPr lang="ja-JP" altLang="en-US" sz="2800" dirty="0" smtClean="0"/>
              <a:t>数字でみるメンタルヘルスと組織のリスク</a:t>
            </a:r>
            <a:endParaRPr lang="en-US" altLang="ja-JP" sz="2800" dirty="0" smtClean="0"/>
          </a:p>
          <a:p>
            <a:r>
              <a:rPr lang="ja-JP" altLang="en-US" sz="2800" dirty="0" smtClean="0"/>
              <a:t>早期発見の仕方</a:t>
            </a:r>
            <a:endParaRPr lang="en-US" altLang="ja-JP" sz="2800" dirty="0" smtClean="0"/>
          </a:p>
          <a:p>
            <a:r>
              <a:rPr lang="ja-JP" altLang="en-US" sz="2800" dirty="0" smtClean="0"/>
              <a:t>相談時の対応</a:t>
            </a:r>
            <a:endParaRPr lang="ja-JP" altLang="en-US" sz="28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6482281" y="6022213"/>
            <a:ext cx="512638" cy="365125"/>
          </a:xfrm>
        </p:spPr>
        <p:txBody>
          <a:bodyPr/>
          <a:lstStyle/>
          <a:p>
            <a:fld id="{F3B9113B-C4B6-7047-A281-9B5880623546}" type="slidenum">
              <a:rPr lang="ja-JP" altLang="en-US" sz="1100" smtClean="0"/>
              <a:pPr/>
              <a:t>2</a:t>
            </a:fld>
            <a:endParaRPr lang="ja-JP" alt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247460" y="594511"/>
            <a:ext cx="6347713" cy="1320800"/>
          </a:xfrm>
        </p:spPr>
        <p:txBody>
          <a:bodyPr/>
          <a:lstStyle/>
          <a:p>
            <a:r>
              <a:rPr lang="ja-JP" altLang="en-US" dirty="0" smtClean="0"/>
              <a:t>セルフケア</a:t>
            </a:r>
            <a:endParaRPr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>
          <a:xfrm>
            <a:off x="310835" y="1581169"/>
            <a:ext cx="6347714" cy="3880773"/>
          </a:xfrm>
        </p:spPr>
        <p:txBody>
          <a:bodyPr/>
          <a:lstStyle/>
          <a:p>
            <a:r>
              <a:rPr lang="ja-JP" altLang="en-US" dirty="0" smtClean="0"/>
              <a:t>とにかくいったん休む</a:t>
            </a:r>
            <a:endParaRPr lang="en-US" altLang="ja-JP" dirty="0" smtClean="0"/>
          </a:p>
          <a:p>
            <a:r>
              <a:rPr lang="ja-JP" altLang="en-US" dirty="0" smtClean="0"/>
              <a:t>自分にとって最適なリラックスとは何か</a:t>
            </a:r>
            <a:endParaRPr lang="en-US" altLang="ja-JP" dirty="0" smtClean="0"/>
          </a:p>
          <a:p>
            <a:r>
              <a:rPr lang="ja-JP" altLang="en-US" dirty="0" smtClean="0"/>
              <a:t>話しを聴いてもらう</a:t>
            </a:r>
            <a:endParaRPr lang="en-US" altLang="ja-JP" dirty="0" smtClean="0"/>
          </a:p>
          <a:p>
            <a:r>
              <a:rPr lang="ja-JP" altLang="en-US" dirty="0" smtClean="0"/>
              <a:t>ケア（対処する＝治療する）</a:t>
            </a:r>
            <a:endParaRPr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20</a:t>
            </a:fld>
            <a:endParaRPr lang="ja-JP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 12"/>
          <p:cNvSpPr>
            <a:spLocks noGrp="1"/>
          </p:cNvSpPr>
          <p:nvPr>
            <p:ph type="title"/>
          </p:nvPr>
        </p:nvSpPr>
        <p:spPr>
          <a:xfrm>
            <a:off x="265567" y="609600"/>
            <a:ext cx="6347713" cy="1320800"/>
          </a:xfrm>
        </p:spPr>
        <p:txBody>
          <a:bodyPr/>
          <a:lstStyle/>
          <a:p>
            <a:r>
              <a:rPr lang="ja-JP" altLang="en-US" dirty="0" smtClean="0"/>
              <a:t>ラインケア</a:t>
            </a:r>
            <a:endParaRPr lang="ja-JP" altLang="en-US" dirty="0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idx="1"/>
          </p:nvPr>
        </p:nvSpPr>
        <p:spPr>
          <a:xfrm>
            <a:off x="265567" y="1619394"/>
            <a:ext cx="6347714" cy="3880773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休んでもらう</a:t>
            </a:r>
            <a:endParaRPr lang="en-US" altLang="ja-JP" dirty="0" smtClean="0"/>
          </a:p>
          <a:p>
            <a:r>
              <a:rPr lang="ja-JP" altLang="en-US" dirty="0" smtClean="0"/>
              <a:t>話を聴く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　　</a:t>
            </a:r>
            <a:r>
              <a:rPr lang="en-US" altLang="ja-JP" dirty="0" smtClean="0"/>
              <a:t>↓</a:t>
            </a:r>
          </a:p>
          <a:p>
            <a:pPr>
              <a:buNone/>
            </a:pPr>
            <a:r>
              <a:rPr lang="ja-JP" altLang="en-US" dirty="0" smtClean="0"/>
              <a:t>関係性の修復、適正判断（配置転換）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職務内容の見直し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専門家へつなげる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21</a:t>
            </a:fld>
            <a:endParaRPr lang="ja-JP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967632" y="2033342"/>
            <a:ext cx="6827401" cy="1646302"/>
          </a:xfrm>
        </p:spPr>
        <p:txBody>
          <a:bodyPr/>
          <a:lstStyle/>
          <a:p>
            <a:pPr algn="l"/>
            <a:r>
              <a:rPr lang="ja-JP" altLang="en-US" dirty="0" smtClean="0"/>
              <a:t>とにかく早く！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　しかもやさしく</a:t>
            </a:r>
            <a:endParaRPr lang="ja-JP" altLang="en-US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 smtClean="0"/>
              <a:t>元に戻ることを望むのは、</a:t>
            </a:r>
            <a:endParaRPr lang="en-US" altLang="ja-JP" dirty="0" smtClean="0"/>
          </a:p>
          <a:p>
            <a:r>
              <a:rPr lang="ja-JP" altLang="en-US" dirty="0" smtClean="0"/>
              <a:t>本人も周りも同じだからこそ、</a:t>
            </a:r>
            <a:endParaRPr lang="en-US" altLang="ja-JP" dirty="0" smtClean="0"/>
          </a:p>
          <a:p>
            <a:r>
              <a:rPr lang="ja-JP" altLang="en-US" dirty="0" smtClean="0"/>
              <a:t>お互い「急がば回れ」が近道</a:t>
            </a:r>
            <a:endParaRPr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09077" y="820615"/>
            <a:ext cx="46354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 smtClean="0"/>
              <a:t>専門家へつなげるには</a:t>
            </a:r>
            <a:endParaRPr kumimoji="1" lang="ja-JP" altLang="en-US" sz="36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22</a:t>
            </a:fld>
            <a:endParaRPr lang="ja-JP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976686" y="2047097"/>
            <a:ext cx="5826719" cy="1646302"/>
          </a:xfrm>
        </p:spPr>
        <p:txBody>
          <a:bodyPr/>
          <a:lstStyle/>
          <a:p>
            <a:pPr algn="l"/>
            <a:r>
              <a:rPr lang="ja-JP" altLang="en-US" dirty="0" smtClean="0"/>
              <a:t>専門家への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　アプローチ</a:t>
            </a:r>
            <a:r>
              <a:rPr lang="en-US" altLang="ja-JP" dirty="0" smtClean="0"/>
              <a:t>①</a:t>
            </a:r>
            <a:endParaRPr lang="ja-JP" altLang="en-US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976685" y="3799015"/>
            <a:ext cx="5826719" cy="1096899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不調改善をもとに勧める</a:t>
            </a: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85800" y="1094154"/>
            <a:ext cx="741581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産業医、カウンセラー、専門医への勧め方</a:t>
            </a:r>
            <a:endParaRPr kumimoji="1" lang="ja-JP" altLang="en-US" sz="32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23</a:t>
            </a:fld>
            <a:endParaRPr lang="ja-JP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976685" y="1987410"/>
            <a:ext cx="5826719" cy="1646302"/>
          </a:xfrm>
        </p:spPr>
        <p:txBody>
          <a:bodyPr/>
          <a:lstStyle/>
          <a:p>
            <a:pPr algn="l"/>
            <a:r>
              <a:rPr lang="ja-JP" altLang="en-US" dirty="0" smtClean="0"/>
              <a:t>専門家への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/>
              <a:t>　</a:t>
            </a:r>
            <a:r>
              <a:rPr lang="ja-JP" altLang="en-US" dirty="0" smtClean="0"/>
              <a:t>　アプローチ</a:t>
            </a:r>
            <a:r>
              <a:rPr lang="en-US" altLang="ja-JP" dirty="0" smtClean="0"/>
              <a:t>②</a:t>
            </a:r>
            <a:endParaRPr lang="ja-JP" altLang="en-US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976685" y="3796674"/>
            <a:ext cx="5826719" cy="1096899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職場の当然の要求として勧める</a:t>
            </a: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85800" y="1094154"/>
            <a:ext cx="741581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産業医、カウンセラー、専門医への勧め方</a:t>
            </a:r>
            <a:endParaRPr kumimoji="1" lang="ja-JP" altLang="en-US" sz="32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24</a:t>
            </a:fld>
            <a:endParaRPr lang="ja-JP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940472" y="2006182"/>
            <a:ext cx="5826719" cy="1646302"/>
          </a:xfrm>
        </p:spPr>
        <p:txBody>
          <a:bodyPr/>
          <a:lstStyle/>
          <a:p>
            <a:pPr algn="l"/>
            <a:r>
              <a:rPr lang="ja-JP" altLang="en-US" dirty="0" smtClean="0"/>
              <a:t>専門家への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/>
              <a:t>　</a:t>
            </a:r>
            <a:r>
              <a:rPr lang="ja-JP" altLang="en-US" dirty="0" smtClean="0"/>
              <a:t>　アプローチ</a:t>
            </a:r>
            <a:r>
              <a:rPr lang="en-US" altLang="ja-JP" dirty="0" smtClean="0"/>
              <a:t>③</a:t>
            </a:r>
            <a:endParaRPr lang="ja-JP" altLang="en-US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940471" y="3788284"/>
            <a:ext cx="5826719" cy="1096899"/>
          </a:xfrm>
        </p:spPr>
        <p:txBody>
          <a:bodyPr/>
          <a:lstStyle/>
          <a:p>
            <a:r>
              <a:rPr lang="ja-JP" altLang="en-US" dirty="0" smtClean="0"/>
              <a:t>安全配慮義務の観点から勧める</a:t>
            </a: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85800" y="1094154"/>
            <a:ext cx="741581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産業医、カウンセラー、専門医への勧め方</a:t>
            </a:r>
            <a:endParaRPr kumimoji="1" lang="ja-JP" altLang="en-US" sz="32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25</a:t>
            </a:fld>
            <a:endParaRPr lang="ja-JP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6514" y="609600"/>
            <a:ext cx="6347713" cy="1320800"/>
          </a:xfrm>
        </p:spPr>
        <p:txBody>
          <a:bodyPr/>
          <a:lstStyle/>
          <a:p>
            <a:r>
              <a:rPr lang="ja-JP" altLang="en-US" dirty="0" smtClean="0"/>
              <a:t>ポイント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56514" y="1653596"/>
            <a:ext cx="6347714" cy="3880773"/>
          </a:xfrm>
        </p:spPr>
        <p:txBody>
          <a:bodyPr/>
          <a:lstStyle/>
          <a:p>
            <a:r>
              <a:rPr lang="ja-JP" altLang="en-US" dirty="0" smtClean="0"/>
              <a:t>直接的な表現は避ける</a:t>
            </a:r>
            <a:endParaRPr lang="en-US" altLang="ja-JP" dirty="0" smtClean="0"/>
          </a:p>
          <a:p>
            <a:r>
              <a:rPr lang="ja-JP" altLang="en-US" dirty="0" smtClean="0"/>
              <a:t>受診に対する抵抗感を</a:t>
            </a:r>
            <a:endParaRPr lang="en-US" altLang="ja-JP" dirty="0" smtClean="0"/>
          </a:p>
          <a:p>
            <a:pPr>
              <a:buNone/>
            </a:pPr>
            <a:r>
              <a:rPr lang="ja-JP" altLang="ja-JP" dirty="0"/>
              <a:t>　</a:t>
            </a:r>
            <a:r>
              <a:rPr lang="ja-JP" altLang="en-US" dirty="0" smtClean="0"/>
              <a:t>和らげる言葉を入れる</a:t>
            </a:r>
            <a:endParaRPr lang="en-US" altLang="ja-JP" dirty="0" smtClean="0"/>
          </a:p>
          <a:p>
            <a:r>
              <a:rPr lang="ja-JP" altLang="en-US" dirty="0" smtClean="0"/>
              <a:t>強い口調で受信を勧めない</a:t>
            </a:r>
            <a:endParaRPr lang="en-US" altLang="ja-JP" dirty="0" smtClean="0"/>
          </a:p>
          <a:p>
            <a:pPr>
              <a:buNone/>
            </a:pP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26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265568" y="537172"/>
            <a:ext cx="6347713" cy="1320800"/>
          </a:xfrm>
        </p:spPr>
        <p:txBody>
          <a:bodyPr/>
          <a:lstStyle/>
          <a:p>
            <a:r>
              <a:rPr lang="ja-JP" altLang="en-US" dirty="0" smtClean="0"/>
              <a:t>あなたはどう対応しますか？</a:t>
            </a:r>
            <a:endParaRPr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>
          <a:xfrm>
            <a:off x="337995" y="1653596"/>
            <a:ext cx="6347714" cy="3880773"/>
          </a:xfrm>
        </p:spPr>
        <p:txBody>
          <a:bodyPr/>
          <a:lstStyle/>
          <a:p>
            <a:r>
              <a:rPr lang="ja-JP" altLang="en-US" dirty="0" smtClean="0"/>
              <a:t>受診を勧めた</a:t>
            </a:r>
            <a:r>
              <a:rPr lang="en-US" altLang="ja-JP" dirty="0" smtClean="0"/>
              <a:t>A</a:t>
            </a:r>
            <a:r>
              <a:rPr lang="ja-JP" altLang="en-US" dirty="0" smtClean="0"/>
              <a:t>さんが、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「うつ病と診断されたらどうしよう</a:t>
            </a:r>
            <a:r>
              <a:rPr lang="en-US" altLang="ja-JP" dirty="0" smtClean="0"/>
              <a:t>…</a:t>
            </a:r>
            <a:r>
              <a:rPr lang="ja-JP" altLang="en-US" dirty="0" smtClean="0"/>
              <a:t>」と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悩みはじめました。</a:t>
            </a:r>
            <a:endParaRPr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27</a:t>
            </a:fld>
            <a:endParaRPr lang="ja-JP" alt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6514" y="609600"/>
            <a:ext cx="6347713" cy="1320800"/>
          </a:xfrm>
        </p:spPr>
        <p:txBody>
          <a:bodyPr/>
          <a:lstStyle/>
          <a:p>
            <a:r>
              <a:rPr lang="ja-JP" altLang="en-US" dirty="0" smtClean="0"/>
              <a:t>まじめでやさしい日本人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19888" y="1631636"/>
            <a:ext cx="6347714" cy="3880773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良かれと思い、ついアドバイス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spcBef>
                <a:spcPts val="0"/>
              </a:spcBef>
            </a:pPr>
            <a:r>
              <a:rPr lang="ja-JP" altLang="en-US" dirty="0" smtClean="0"/>
              <a:t>専門家でなくても、</a:t>
            </a:r>
            <a:endParaRPr lang="en-US" altLang="ja-JP" dirty="0" smtClean="0"/>
          </a:p>
          <a:p>
            <a:pPr>
              <a:spcBef>
                <a:spcPts val="0"/>
              </a:spcBef>
              <a:buNone/>
            </a:pPr>
            <a:r>
              <a:rPr lang="ja-JP" altLang="ja-JP" dirty="0" smtClean="0"/>
              <a:t>　</a:t>
            </a:r>
            <a:r>
              <a:rPr lang="ja-JP" altLang="en-US" dirty="0" smtClean="0"/>
              <a:t>　なんとかしてあげたいと思う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聴く時は、そのまま、まず受け止めること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本当のやさしさは、内々で何とかしようと思わず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つなげる、信頼して預ける、ということ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28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265567" y="546226"/>
            <a:ext cx="6347713" cy="1320800"/>
          </a:xfrm>
        </p:spPr>
        <p:txBody>
          <a:bodyPr/>
          <a:lstStyle/>
          <a:p>
            <a:r>
              <a:rPr lang="ja-JP" altLang="en-US" dirty="0" smtClean="0"/>
              <a:t>まとめ</a:t>
            </a:r>
            <a:endParaRPr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>
          <a:xfrm>
            <a:off x="265567" y="1635489"/>
            <a:ext cx="7013419" cy="3880773"/>
          </a:xfrm>
        </p:spPr>
        <p:txBody>
          <a:bodyPr/>
          <a:lstStyle/>
          <a:p>
            <a:r>
              <a:rPr lang="ja-JP" altLang="en-US" dirty="0" smtClean="0"/>
              <a:t>自分は大丈夫！と思っている人ほど必要なのがメンタルヘルス</a:t>
            </a:r>
            <a:endParaRPr lang="en-US" altLang="ja-JP" dirty="0" smtClean="0"/>
          </a:p>
          <a:p>
            <a:r>
              <a:rPr lang="ja-JP" altLang="en-US" dirty="0" smtClean="0"/>
              <a:t>メンタルヘルス不調者の心のサインは最後に出るから見逃し</a:t>
            </a:r>
            <a:endParaRPr lang="en-US" altLang="ja-JP" dirty="0" smtClean="0"/>
          </a:p>
          <a:p>
            <a:pPr marL="0" indent="0">
              <a:spcBef>
                <a:spcPts val="0"/>
              </a:spcBef>
              <a:buNone/>
            </a:pPr>
            <a:r>
              <a:rPr lang="ja-JP" altLang="en-US" dirty="0"/>
              <a:t>　</a:t>
            </a:r>
            <a:r>
              <a:rPr lang="en-US" altLang="ja-JP" dirty="0"/>
              <a:t> </a:t>
            </a:r>
            <a:r>
              <a:rPr lang="ja-JP" altLang="en-US" dirty="0" smtClean="0"/>
              <a:t>やすい</a:t>
            </a:r>
            <a:endParaRPr lang="en-US" altLang="ja-JP" dirty="0" smtClean="0"/>
          </a:p>
          <a:p>
            <a:r>
              <a:rPr lang="ja-JP" altLang="en-US" dirty="0" smtClean="0"/>
              <a:t>メンタルヘルス不調者は早期発見、早期治療が復帰の何よりの近道</a:t>
            </a:r>
            <a:endParaRPr lang="en-US" altLang="ja-JP" dirty="0" smtClean="0"/>
          </a:p>
          <a:p>
            <a:r>
              <a:rPr lang="ja-JP" altLang="en-US" dirty="0" smtClean="0"/>
              <a:t>組織は診断の場ではなく、判断の場</a:t>
            </a: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29</a:t>
            </a:fld>
            <a:endParaRPr lang="ja-JP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２兆７億</a:t>
            </a:r>
            <a:endParaRPr lang="ja-JP" altLang="en-US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 smtClean="0"/>
              <a:t>この数字の意味するものは？</a:t>
            </a:r>
            <a:endParaRPr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71600" y="1258224"/>
            <a:ext cx="5412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？質問です</a:t>
            </a:r>
            <a:endParaRPr kumimoji="1" lang="ja-JP" altLang="en-US" sz="28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527437" y="6012449"/>
            <a:ext cx="512638" cy="365125"/>
          </a:xfrm>
        </p:spPr>
        <p:txBody>
          <a:bodyPr/>
          <a:lstStyle/>
          <a:p>
            <a:fld id="{F3B9113B-C4B6-7047-A281-9B5880623546}" type="slidenum">
              <a:rPr lang="ja-JP" altLang="en-US" sz="1100" smtClean="0"/>
              <a:pPr/>
              <a:t>3</a:t>
            </a:fld>
            <a:endParaRPr lang="ja-JP" alt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524000" y="879231"/>
            <a:ext cx="5927002" cy="5632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休職者、復職者の対応も知りたい</a:t>
            </a:r>
            <a:r>
              <a:rPr lang="en-US" altLang="ja-JP" dirty="0" smtClean="0"/>
              <a:t>…</a:t>
            </a:r>
            <a:r>
              <a:rPr lang="ja-JP" altLang="en-US" dirty="0" smtClean="0"/>
              <a:t>方は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「メンタルヘルスケア研修」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もっと“聴く”ということを知りたい、実践したい</a:t>
            </a:r>
            <a:r>
              <a:rPr kumimoji="1" lang="en-US" altLang="ja-JP" dirty="0" smtClean="0"/>
              <a:t>…</a:t>
            </a:r>
            <a:r>
              <a:rPr lang="ja-JP" altLang="en-US" dirty="0" smtClean="0"/>
              <a:t>方は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「傾聴トレーニング研修」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など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NPO</a:t>
            </a:r>
            <a:r>
              <a:rPr lang="ja-JP" altLang="en-US" dirty="0" smtClean="0"/>
              <a:t>法人　メンタルヘルスケアサポート協会</a:t>
            </a:r>
            <a:endParaRPr lang="en-US" altLang="ja-JP" dirty="0" smtClean="0"/>
          </a:p>
          <a:p>
            <a:r>
              <a:rPr lang="en-US" altLang="ja-JP" dirty="0" err="1" smtClean="0"/>
              <a:t>http://www.mental-healthcare.org</a:t>
            </a:r>
            <a:r>
              <a:rPr lang="en-US" altLang="ja-JP" dirty="0" smtClean="0"/>
              <a:t>/</a:t>
            </a:r>
          </a:p>
          <a:p>
            <a:r>
              <a:rPr lang="ja-JP" altLang="en-US" dirty="0" smtClean="0"/>
              <a:t>にて、研修、講義を行なっています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30</a:t>
            </a:fld>
            <a:endParaRPr lang="ja-JP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本日の講義の流れ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56514" y="1281568"/>
            <a:ext cx="7375557" cy="3880773"/>
          </a:xfrm>
        </p:spPr>
        <p:txBody>
          <a:bodyPr>
            <a:normAutofit/>
          </a:bodyPr>
          <a:lstStyle/>
          <a:p>
            <a:r>
              <a:rPr lang="ja-JP" altLang="en-US" sz="2800" dirty="0" smtClean="0"/>
              <a:t>数字でみるメンタルヘルスと組織のリスク</a:t>
            </a:r>
            <a:endParaRPr lang="en-US" altLang="ja-JP" sz="2800" dirty="0" smtClean="0"/>
          </a:p>
          <a:p>
            <a:r>
              <a:rPr lang="ja-JP" altLang="en-US" sz="2800" dirty="0" smtClean="0"/>
              <a:t>早期発見の仕方</a:t>
            </a:r>
            <a:endParaRPr lang="en-US" altLang="ja-JP" sz="2800" dirty="0" smtClean="0"/>
          </a:p>
          <a:p>
            <a:r>
              <a:rPr lang="ja-JP" altLang="en-US" sz="2800" dirty="0" smtClean="0"/>
              <a:t>相談時の対応</a:t>
            </a:r>
            <a:endParaRPr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99976" y="6035012"/>
            <a:ext cx="512638" cy="365125"/>
          </a:xfrm>
        </p:spPr>
        <p:txBody>
          <a:bodyPr/>
          <a:lstStyle/>
          <a:p>
            <a:pPr algn="ctr"/>
            <a:fld id="{F3B9113B-C4B6-7047-A281-9B5880623546}" type="slidenum">
              <a:rPr lang="ja-JP" altLang="en-US" sz="1100" smtClean="0"/>
              <a:pPr algn="ctr"/>
              <a:t>4</a:t>
            </a:fld>
            <a:endParaRPr lang="ja-JP" alt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461352" y="6038661"/>
            <a:ext cx="512638" cy="365125"/>
          </a:xfrm>
        </p:spPr>
        <p:txBody>
          <a:bodyPr/>
          <a:lstStyle/>
          <a:p>
            <a:fld id="{F3B9113B-C4B6-7047-A281-9B5880623546}" type="slidenum">
              <a:rPr lang="ja-JP" altLang="en-US" sz="1100" smtClean="0"/>
              <a:pPr/>
              <a:t>5</a:t>
            </a:fld>
            <a:endParaRPr lang="ja-JP" altLang="en-US" sz="1100" dirty="0"/>
          </a:p>
        </p:txBody>
      </p:sp>
      <p:sp>
        <p:nvSpPr>
          <p:cNvPr id="7" name="角丸四角形 6"/>
          <p:cNvSpPr/>
          <p:nvPr/>
        </p:nvSpPr>
        <p:spPr>
          <a:xfrm>
            <a:off x="258557" y="602225"/>
            <a:ext cx="3271224" cy="467033"/>
          </a:xfrm>
          <a:prstGeom prst="roundRect">
            <a:avLst/>
          </a:prstGeom>
          <a:solidFill>
            <a:schemeClr val="accent1">
              <a:tint val="20000"/>
              <a:satMod val="180000"/>
              <a:lumMod val="98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50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人以上</a:t>
            </a:r>
            <a:endParaRPr kumimoji="1" lang="ja-JP" altLang="en-US" sz="2800" dirty="0">
              <a:solidFill>
                <a:schemeClr val="accent1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96427" y="1075421"/>
            <a:ext cx="696961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</a:rPr>
              <a:t>ストレスチェック</a:t>
            </a:r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</a:rPr>
              <a:t>働く人が</a:t>
            </a:r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</a:rPr>
              <a:t>50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</a:rPr>
              <a:t>人以上</a:t>
            </a:r>
            <a:r>
              <a:rPr lang="ja-JP" altLang="en-US" sz="2800" dirty="0" smtClean="0">
                <a:solidFill>
                  <a:schemeClr val="accent1">
                    <a:lumMod val="75000"/>
                  </a:schemeClr>
                </a:solidFill>
              </a:rPr>
              <a:t>の</a:t>
            </a:r>
            <a:endParaRPr lang="en-US" altLang="ja-JP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ja-JP" altLang="en-US" sz="2800" dirty="0" smtClean="0">
                <a:solidFill>
                  <a:schemeClr val="accent1">
                    <a:lumMod val="75000"/>
                  </a:schemeClr>
                </a:solidFill>
              </a:rPr>
              <a:t>事業場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</a:rPr>
              <a:t>に対し、年</a:t>
            </a:r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</a:rPr>
              <a:t>回以上のストレスチェックを義務化。平成</a:t>
            </a:r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</a:rPr>
              <a:t>27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</a:rPr>
              <a:t>年≫</a:t>
            </a:r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</a:rPr>
              <a:t>12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</a:rPr>
              <a:t>月</a:t>
            </a:r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</a:rPr>
              <a:t>日施行</a:t>
            </a:r>
          </a:p>
          <a:p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endParaRPr kumimoji="1" lang="ja-JP" alt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296427" y="2961967"/>
            <a:ext cx="3271224" cy="467033"/>
          </a:xfrm>
          <a:prstGeom prst="roundRect">
            <a:avLst/>
          </a:prstGeom>
          <a:solidFill>
            <a:schemeClr val="accent1">
              <a:tint val="20000"/>
              <a:satMod val="180000"/>
              <a:lumMod val="98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latin typeface="+mn-ea"/>
                <a:cs typeface="Times New Roman" panose="02020603050405020304" pitchFamily="18" charset="0"/>
              </a:rPr>
              <a:t>２兆７億円</a:t>
            </a:r>
            <a:endParaRPr kumimoji="1" lang="ja-JP" altLang="en-US" sz="2800" dirty="0">
              <a:solidFill>
                <a:schemeClr val="accent1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34297" y="3435163"/>
            <a:ext cx="683195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</a:rPr>
              <a:t>厚生労働省／自殺、うつ病（等の精神疾患）による年間の社会的損失額。</a:t>
            </a:r>
          </a:p>
          <a:p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</a:rPr>
              <a:t>脳・心臓疾患と精神障害の労災補償状況。精神障害の請求件数が最も多い職種</a:t>
            </a:r>
          </a:p>
          <a:p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</a:rPr>
              <a:t>専門的・技術的職業従事者</a:t>
            </a:r>
          </a:p>
          <a:p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endParaRPr kumimoji="1" lang="ja-JP" alt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6</a:t>
            </a:fld>
            <a:endParaRPr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317550" y="613269"/>
            <a:ext cx="3271224" cy="467033"/>
          </a:xfrm>
          <a:prstGeom prst="roundRect">
            <a:avLst/>
          </a:prstGeom>
          <a:solidFill>
            <a:schemeClr val="accent1">
              <a:tint val="20000"/>
              <a:satMod val="180000"/>
              <a:lumMod val="98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80%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以上</a:t>
            </a:r>
            <a:endParaRPr kumimoji="1" lang="ja-JP" altLang="en-US" sz="2800" dirty="0">
              <a:solidFill>
                <a:schemeClr val="accent1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5420" y="1086465"/>
            <a:ext cx="683195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社会経済生産性本部／過去</a:t>
            </a:r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1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年間にメンタルヘルス不調により連続１ヶ月以上休業又は退職した労働者がいる事業所の割合</a:t>
            </a:r>
            <a:endParaRPr kumimoji="1" lang="ja-JP" alt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317550" y="2780271"/>
            <a:ext cx="3271224" cy="467033"/>
          </a:xfrm>
          <a:prstGeom prst="roundRect">
            <a:avLst/>
          </a:prstGeom>
          <a:solidFill>
            <a:schemeClr val="accent1">
              <a:tint val="20000"/>
              <a:satMod val="180000"/>
              <a:lumMod val="98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25</a:t>
            </a:r>
            <a:r>
              <a:rPr lang="ja-JP" altLang="en-US" sz="2800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社</a:t>
            </a:r>
            <a:endParaRPr kumimoji="1" lang="ja-JP" altLang="en-US" sz="2800" dirty="0">
              <a:solidFill>
                <a:schemeClr val="accent1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17550" y="3247304"/>
            <a:ext cx="683195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経済産業省／「健康経営銘柄」発表</a:t>
            </a:r>
            <a:r>
              <a:rPr lang="ja-JP" altLang="en-US" sz="2800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。</a:t>
            </a:r>
            <a:endParaRPr lang="en-US" altLang="ja-JP" sz="2800" dirty="0" smtClean="0">
              <a:solidFill>
                <a:schemeClr val="accent1">
                  <a:lumMod val="75000"/>
                </a:schemeClr>
              </a:solidFill>
              <a:latin typeface="+mn-ea"/>
            </a:endParaRPr>
          </a:p>
          <a:p>
            <a:r>
              <a:rPr lang="ja-JP" altLang="en-US" sz="2800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従業員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の健康管理を経営的な視点で考え、戦略的に取り組んでいる企業を健康経営銘柄として。政府の成長戦略のひとつである健康寿命の延伸。</a:t>
            </a:r>
            <a:endParaRPr kumimoji="1" lang="ja-JP" alt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258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7</a:t>
            </a:fld>
            <a:endParaRPr lang="ja-JP" altLang="en-US"/>
          </a:p>
        </p:txBody>
      </p:sp>
      <p:sp>
        <p:nvSpPr>
          <p:cNvPr id="4" name="角丸四角形 3"/>
          <p:cNvSpPr/>
          <p:nvPr/>
        </p:nvSpPr>
        <p:spPr>
          <a:xfrm>
            <a:off x="337477" y="603332"/>
            <a:ext cx="3271224" cy="467033"/>
          </a:xfrm>
          <a:prstGeom prst="roundRect">
            <a:avLst/>
          </a:prstGeom>
          <a:solidFill>
            <a:schemeClr val="accent1">
              <a:tint val="20000"/>
              <a:satMod val="180000"/>
              <a:lumMod val="98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9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割</a:t>
            </a:r>
            <a:endParaRPr kumimoji="1" lang="ja-JP" altLang="en-US" sz="2800" dirty="0">
              <a:solidFill>
                <a:schemeClr val="accent1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75347" y="1076528"/>
            <a:ext cx="698901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労働政策研究・研修機構／</a:t>
            </a:r>
            <a:r>
              <a:rPr lang="ja-JP" altLang="en-US" sz="2800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メンタルヘルスと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生産性ロスの関係性はあるか</a:t>
            </a:r>
            <a:r>
              <a:rPr lang="ja-JP" altLang="en-US" sz="2800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、</a:t>
            </a:r>
            <a:endParaRPr lang="en-US" altLang="ja-JP" sz="2800" dirty="0" smtClean="0">
              <a:solidFill>
                <a:schemeClr val="accent1">
                  <a:lumMod val="75000"/>
                </a:schemeClr>
              </a:solidFill>
              <a:latin typeface="+mn-ea"/>
            </a:endParaRPr>
          </a:p>
          <a:p>
            <a:r>
              <a:rPr lang="ja-JP" altLang="en-US" sz="2800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と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いうアンケートを首都圏の企業で実施</a:t>
            </a:r>
            <a:endParaRPr kumimoji="1" lang="ja-JP" alt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243931" y="2461523"/>
            <a:ext cx="3271224" cy="467033"/>
          </a:xfrm>
          <a:prstGeom prst="roundRect">
            <a:avLst/>
          </a:prstGeom>
          <a:solidFill>
            <a:schemeClr val="accent1">
              <a:tint val="20000"/>
              <a:satMod val="180000"/>
              <a:lumMod val="98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800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最下位</a:t>
            </a:r>
            <a:endParaRPr kumimoji="1" lang="ja-JP" altLang="en-US" sz="2800" dirty="0">
              <a:solidFill>
                <a:schemeClr val="accent1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75347" y="2934719"/>
            <a:ext cx="71168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ＷＨＯ／メンタルヘルス不調者への対応度　先進国</a:t>
            </a:r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15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ヶ国中</a:t>
            </a:r>
            <a:endParaRPr kumimoji="1" lang="ja-JP" alt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243931" y="4163130"/>
            <a:ext cx="3271224" cy="467033"/>
          </a:xfrm>
          <a:prstGeom prst="roundRect">
            <a:avLst/>
          </a:prstGeom>
          <a:solidFill>
            <a:schemeClr val="accent1">
              <a:tint val="20000"/>
              <a:satMod val="180000"/>
              <a:lumMod val="98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1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位</a:t>
            </a:r>
            <a:endParaRPr kumimoji="1" lang="ja-JP" altLang="en-US" sz="2800" dirty="0">
              <a:solidFill>
                <a:schemeClr val="accent1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75347" y="4636326"/>
            <a:ext cx="683195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経済協力開発機構</a:t>
            </a:r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(OECD)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／</a:t>
            </a:r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15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～</a:t>
            </a:r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64</a:t>
            </a:r>
            <a:r>
              <a:rPr lang="ja-JP" altLang="en-US" sz="2800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歳</a:t>
            </a:r>
            <a:endParaRPr lang="en-US" altLang="ja-JP" sz="2800" dirty="0" smtClean="0">
              <a:solidFill>
                <a:schemeClr val="accent1">
                  <a:lumMod val="75000"/>
                </a:schemeClr>
              </a:solidFill>
              <a:latin typeface="+mn-ea"/>
            </a:endParaRPr>
          </a:p>
          <a:p>
            <a:r>
              <a:rPr lang="ja-JP" altLang="en-US" sz="2800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男性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の</a:t>
            </a:r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1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日あたりの平均労働時間　</a:t>
            </a:r>
          </a:p>
          <a:p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加盟国</a:t>
            </a:r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28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ヶ国中</a:t>
            </a:r>
            <a:endParaRPr kumimoji="1" lang="ja-JP" alt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864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組織のリスク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2"/>
          </p:nvPr>
        </p:nvSpPr>
        <p:spPr>
          <a:xfrm>
            <a:off x="303291" y="1284352"/>
            <a:ext cx="6500112" cy="4005388"/>
          </a:xfrm>
        </p:spPr>
        <p:txBody>
          <a:bodyPr>
            <a:normAutofit/>
          </a:bodyPr>
          <a:lstStyle/>
          <a:p>
            <a:r>
              <a:rPr lang="ja-JP" altLang="en-US" sz="2800" dirty="0" smtClean="0"/>
              <a:t>金銭的リスク</a:t>
            </a:r>
            <a:endParaRPr lang="en-US" altLang="ja-JP" sz="2800" dirty="0" smtClean="0"/>
          </a:p>
          <a:p>
            <a:r>
              <a:rPr lang="ja-JP" altLang="en-US" sz="2800" dirty="0" smtClean="0"/>
              <a:t>社会的リスク</a:t>
            </a:r>
            <a:endParaRPr lang="en-US" altLang="ja-JP" sz="2800" dirty="0" smtClean="0"/>
          </a:p>
          <a:p>
            <a:r>
              <a:rPr lang="ja-JP" altLang="en-US" sz="2800" dirty="0" smtClean="0"/>
              <a:t>人材的リスク</a:t>
            </a:r>
            <a:endParaRPr lang="en-US" altLang="ja-JP" sz="2800" dirty="0" smtClean="0"/>
          </a:p>
          <a:p>
            <a:r>
              <a:rPr lang="ja-JP" altLang="en-US" sz="2800" dirty="0" smtClean="0"/>
              <a:t>業務的リスク</a:t>
            </a:r>
            <a:endParaRPr lang="en-US" altLang="ja-JP" sz="2800" dirty="0" smtClean="0"/>
          </a:p>
          <a:p>
            <a:r>
              <a:rPr lang="ja-JP" altLang="en-US" sz="2800" dirty="0" smtClean="0"/>
              <a:t>法的リスク</a:t>
            </a:r>
            <a:endParaRPr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8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メンタルヘルスとは？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65567" y="2036941"/>
            <a:ext cx="3090672" cy="576262"/>
          </a:xfrm>
        </p:spPr>
        <p:txBody>
          <a:bodyPr/>
          <a:lstStyle/>
          <a:p>
            <a:r>
              <a:rPr lang="ja-JP" altLang="en-US" sz="2800" dirty="0" smtClean="0"/>
              <a:t>心の自己管理</a:t>
            </a:r>
            <a:endParaRPr lang="ja-JP" altLang="en-US" sz="2800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5567" y="2737246"/>
            <a:ext cx="3090672" cy="3304117"/>
          </a:xfrm>
        </p:spPr>
        <p:txBody>
          <a:bodyPr>
            <a:normAutofit/>
          </a:bodyPr>
          <a:lstStyle/>
          <a:p>
            <a:r>
              <a:rPr lang="ja-JP" altLang="en-US" sz="2800" dirty="0" smtClean="0"/>
              <a:t>セルフケア</a:t>
            </a:r>
            <a:endParaRPr lang="ja-JP" altLang="en-US" sz="2800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151418" y="2033843"/>
            <a:ext cx="4544030" cy="576262"/>
          </a:xfrm>
        </p:spPr>
        <p:txBody>
          <a:bodyPr>
            <a:normAutofit fontScale="92500"/>
          </a:bodyPr>
          <a:lstStyle/>
          <a:p>
            <a:r>
              <a:rPr lang="ja-JP" altLang="en-US" sz="2800" dirty="0" smtClean="0"/>
              <a:t>組織が心の健康管理力を養う</a:t>
            </a:r>
            <a:endParaRPr lang="en-US" altLang="ja-JP" sz="2800" dirty="0" smtClean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151418" y="2740344"/>
            <a:ext cx="3090672" cy="3304117"/>
          </a:xfrm>
        </p:spPr>
        <p:txBody>
          <a:bodyPr>
            <a:normAutofit/>
          </a:bodyPr>
          <a:lstStyle/>
          <a:p>
            <a:r>
              <a:rPr lang="ja-JP" altLang="en-US" sz="2800" dirty="0" smtClean="0"/>
              <a:t>ラインケア</a:t>
            </a:r>
            <a:endParaRPr lang="ja-JP" altLang="en-US" sz="28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113B-C4B6-7047-A281-9B5880623546}" type="slidenum">
              <a:rPr lang="ja-JP" altLang="en-US" smtClean="0"/>
              <a:pPr/>
              <a:t>9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ファセット">
  <a:themeElements>
    <a:clrScheme name="緑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ンセット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TM02900688[[fn=ファセット]]</Template>
  <TotalTime>318</TotalTime>
  <Words>837</Words>
  <Application>Microsoft Office PowerPoint</Application>
  <PresentationFormat>画面に合わせる (4:3)</PresentationFormat>
  <Paragraphs>227</Paragraphs>
  <Slides>30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30</vt:i4>
      </vt:variant>
    </vt:vector>
  </HeadingPairs>
  <TitlesOfParts>
    <vt:vector size="41" baseType="lpstr">
      <vt:lpstr>ＭＳ Ｐゴシック</vt:lpstr>
      <vt:lpstr>メイリオ</vt:lpstr>
      <vt:lpstr>Arial</vt:lpstr>
      <vt:lpstr>Calibri</vt:lpstr>
      <vt:lpstr>Calibri Light</vt:lpstr>
      <vt:lpstr>Times New Roman</vt:lpstr>
      <vt:lpstr>Trebuchet MS</vt:lpstr>
      <vt:lpstr>Wingdings 2</vt:lpstr>
      <vt:lpstr>Wingdings 3</vt:lpstr>
      <vt:lpstr>HDOfficeLightV0</vt:lpstr>
      <vt:lpstr>ファセット</vt:lpstr>
      <vt:lpstr>職場に活かす メンタルヘルス</vt:lpstr>
      <vt:lpstr>本日の講義の流れ</vt:lpstr>
      <vt:lpstr>２兆７億</vt:lpstr>
      <vt:lpstr>本日の講義の流れ</vt:lpstr>
      <vt:lpstr>PowerPoint プレゼンテーション</vt:lpstr>
      <vt:lpstr>PowerPoint プレゼンテーション</vt:lpstr>
      <vt:lpstr>PowerPoint プレゼンテーション</vt:lpstr>
      <vt:lpstr>組織のリスク</vt:lpstr>
      <vt:lpstr>メンタルヘルスとは？</vt:lpstr>
      <vt:lpstr>本日の講義の流れ</vt:lpstr>
      <vt:lpstr>早期発見の仕方</vt:lpstr>
      <vt:lpstr>心の病気かも… 　　　では遅い！</vt:lpstr>
      <vt:lpstr>サイン①　身体のサイン</vt:lpstr>
      <vt:lpstr>サイン②　行動面のサイン</vt:lpstr>
      <vt:lpstr>サイン③　精神面のサイン</vt:lpstr>
      <vt:lpstr>精神的サインまできていたら…</vt:lpstr>
      <vt:lpstr>まずは耳を傾けること</vt:lpstr>
      <vt:lpstr>本日の講義の流れ</vt:lpstr>
      <vt:lpstr>日ごろから実践したい声がけ</vt:lpstr>
      <vt:lpstr>セルフケア</vt:lpstr>
      <vt:lpstr>ラインケア</vt:lpstr>
      <vt:lpstr>とにかく早く！ 　　しかもやさしく</vt:lpstr>
      <vt:lpstr>専門家への 　　アプローチ①</vt:lpstr>
      <vt:lpstr>専門家への 　　アプローチ②</vt:lpstr>
      <vt:lpstr>専門家への 　　アプローチ③</vt:lpstr>
      <vt:lpstr>ポイント</vt:lpstr>
      <vt:lpstr>あなたはどう対応しますか？</vt:lpstr>
      <vt:lpstr>まじめでやさしい日本人</vt:lpstr>
      <vt:lpstr>まとめ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職場に活かすメンタルヘルス</dc:title>
  <dc:creator>栃木 さおり</dc:creator>
  <cp:lastModifiedBy>奥江裕理</cp:lastModifiedBy>
  <cp:revision>12</cp:revision>
  <dcterms:created xsi:type="dcterms:W3CDTF">2016-03-28T09:49:42Z</dcterms:created>
  <dcterms:modified xsi:type="dcterms:W3CDTF">2016-09-22T23:42:10Z</dcterms:modified>
</cp:coreProperties>
</file>